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46"/>
  </p:normalViewPr>
  <p:slideViewPr>
    <p:cSldViewPr snapToGrid="0">
      <p:cViewPr varScale="1">
        <p:scale>
          <a:sx n="108" d="100"/>
          <a:sy n="108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718F6-9CBC-684D-8010-8749D1099582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6027D-F276-574F-BF8D-A7F1DD39C2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377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Co-created with staff on June 26,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6027D-F276-574F-BF8D-A7F1DD39C2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35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6/26/26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9920-CFA7-4C48-DAFC-F8F9ECD27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Growth Plan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DDA0A-0053-3662-D693-09DD7DFA0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Windrem</a:t>
            </a:r>
            <a:r>
              <a:rPr lang="en-US" dirty="0"/>
              <a:t> Elementary School</a:t>
            </a:r>
          </a:p>
          <a:p>
            <a:r>
              <a:rPr lang="en-US" dirty="0"/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347118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DDFC5-8D5C-6F83-DC55-883B09662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804672"/>
            <a:ext cx="4486656" cy="1141497"/>
          </a:xfrm>
        </p:spPr>
        <p:txBody>
          <a:bodyPr/>
          <a:lstStyle/>
          <a:p>
            <a:r>
              <a:rPr lang="en-US" dirty="0"/>
              <a:t>Successes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13ADD4-BA08-DFAD-A9BA-A9F3188D0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5763" y="1622822"/>
            <a:ext cx="4816475" cy="361235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0BA9B-CEFD-0B9B-F596-761E3B7C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1273" y="2208811"/>
            <a:ext cx="4816474" cy="4001984"/>
          </a:xfrm>
        </p:spPr>
        <p:txBody>
          <a:bodyPr>
            <a:normAutofit/>
          </a:bodyPr>
          <a:lstStyle/>
          <a:p>
            <a:r>
              <a:rPr lang="en-US" sz="1800" b="1" dirty="0"/>
              <a:t>KM Club </a:t>
            </a:r>
            <a:r>
              <a:rPr lang="en-US" sz="1800" dirty="0"/>
              <a:t>– two days better than three &amp; prizes were motivating</a:t>
            </a:r>
          </a:p>
          <a:p>
            <a:r>
              <a:rPr lang="en-US" sz="1800" b="1" dirty="0"/>
              <a:t>School Culture </a:t>
            </a:r>
            <a:r>
              <a:rPr lang="en-US" sz="1800" dirty="0"/>
              <a:t>– big shift over the year, moving towards intrinsic motivation, everyone is inclusive and kind.</a:t>
            </a:r>
          </a:p>
          <a:p>
            <a:r>
              <a:rPr lang="en-US" sz="1800" b="1" dirty="0"/>
              <a:t>Family Gym Nights </a:t>
            </a:r>
            <a:r>
              <a:rPr lang="en-US" sz="1800" dirty="0"/>
              <a:t>– Helped build connection</a:t>
            </a:r>
          </a:p>
          <a:p>
            <a:r>
              <a:rPr lang="en-US" sz="1800" b="1" dirty="0"/>
              <a:t>Guided by our Goals </a:t>
            </a:r>
            <a:r>
              <a:rPr lang="en-US" sz="1800" dirty="0"/>
              <a:t>– we worked with intention to grow in, and achieve our goals </a:t>
            </a:r>
          </a:p>
          <a:p>
            <a:r>
              <a:rPr lang="en-US" sz="1800" b="1" dirty="0"/>
              <a:t>Literacy Growth </a:t>
            </a:r>
            <a:r>
              <a:rPr lang="en-US" sz="1800" dirty="0"/>
              <a:t>– Large reading level jumps this year for a number of students.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314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21B2-573E-BC73-3D06-E5F29217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696382"/>
            <a:ext cx="4486656" cy="1141497"/>
          </a:xfrm>
        </p:spPr>
        <p:txBody>
          <a:bodyPr/>
          <a:lstStyle/>
          <a:p>
            <a:r>
              <a:rPr lang="en-US" dirty="0"/>
              <a:t>Areas for Growth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D06D35-22E8-FF1F-E3F9-FD26A41DA9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5763" y="1622822"/>
            <a:ext cx="4816475" cy="3612356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BB08E-A6D1-0B8D-7747-F27A2A8C0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270" y="2115011"/>
            <a:ext cx="4816475" cy="4131409"/>
          </a:xfrm>
        </p:spPr>
        <p:txBody>
          <a:bodyPr>
            <a:normAutofit/>
          </a:bodyPr>
          <a:lstStyle/>
          <a:p>
            <a:r>
              <a:rPr lang="en-US" sz="1800" b="1" dirty="0"/>
              <a:t>Instruction</a:t>
            </a:r>
            <a:r>
              <a:rPr lang="en-US" sz="1800" dirty="0"/>
              <a:t> – use of evidence-based instruction, integrity in use of instructional time, making no bus days meaningful. Managing multi-grade classes has been challenging.</a:t>
            </a:r>
          </a:p>
          <a:p>
            <a:r>
              <a:rPr lang="en-US" sz="1800" b="1" dirty="0"/>
              <a:t>Student Leadership</a:t>
            </a:r>
            <a:r>
              <a:rPr lang="en-US" sz="1800" dirty="0"/>
              <a:t>– working towards a leadership identity in intermediate grades.</a:t>
            </a:r>
          </a:p>
          <a:p>
            <a:r>
              <a:rPr lang="en-US" sz="1800" b="1" dirty="0"/>
              <a:t>Digital Numeracy Platform </a:t>
            </a:r>
            <a:r>
              <a:rPr lang="en-US" sz="1800" dirty="0"/>
              <a:t>– IXL underused, look at different program possibly. </a:t>
            </a:r>
          </a:p>
          <a:p>
            <a:r>
              <a:rPr lang="en-US" sz="1800" b="1" dirty="0"/>
              <a:t>PHE</a:t>
            </a:r>
            <a:r>
              <a:rPr lang="en-US" sz="1800" dirty="0"/>
              <a:t> – building staff capacity to develop structured sport units &amp; opportunities. Managing multi-grade classes has been a challenge in this area.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27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FDED5-0521-1D92-5A4F-0EC70E853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prstGeom prst="ellipse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sz="1500"/>
              <a:t>2026-2027: Goal One</a:t>
            </a:r>
            <a:br>
              <a:rPr lang="en-US" sz="1500"/>
            </a:br>
            <a:r>
              <a:rPr lang="en-US" sz="1500"/>
              <a:t>Sense of Belonging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4A8F1-2C90-3707-70D8-E4B6084A6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244" y="2008764"/>
            <a:ext cx="8839044" cy="315700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404040"/>
                </a:solidFill>
              </a:rPr>
              <a:t>Rationale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</a:rPr>
              <a:t>When students feel that they belong, we will see an increase in community engagement and motivation to learn and achieve.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404040"/>
                </a:solidFill>
              </a:rPr>
              <a:t>Success Criteria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Attendance increases – goal of 90% attendance each month.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Staff &amp; students recognize the gifts of others and how they contribute to our community.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Students have agency in their learning journey and are supported in meeting their needs.</a:t>
            </a:r>
          </a:p>
        </p:txBody>
      </p:sp>
    </p:spTree>
    <p:extLst>
      <p:ext uri="{BB962C8B-B14F-4D97-AF65-F5344CB8AC3E}">
        <p14:creationId xmlns:p14="http://schemas.microsoft.com/office/powerpoint/2010/main" val="1519328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EA990-0345-2CD2-6158-52133FDDD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200">
                <a:solidFill>
                  <a:schemeClr val="tx1"/>
                </a:solidFill>
              </a:rPr>
              <a:t>Goal one: Strategies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87A99-1B41-8D3C-B24A-2A790D199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1004519"/>
            <a:ext cx="5408696" cy="525272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Supporting grade 3 transition to intermediate environment</a:t>
            </a:r>
          </a:p>
          <a:p>
            <a:r>
              <a:rPr lang="en-US" dirty="0">
                <a:solidFill>
                  <a:schemeClr val="bg1"/>
                </a:solidFill>
              </a:rPr>
              <a:t>Opportunities for intermediate leadership </a:t>
            </a:r>
          </a:p>
          <a:p>
            <a:r>
              <a:rPr lang="en-US" dirty="0">
                <a:solidFill>
                  <a:schemeClr val="bg1"/>
                </a:solidFill>
              </a:rPr>
              <a:t>Student-led community wide events; spirit days, family gym nights, monthly celebrations of learning, hot lunch.</a:t>
            </a:r>
          </a:p>
          <a:p>
            <a:r>
              <a:rPr lang="en-US" dirty="0">
                <a:solidFill>
                  <a:schemeClr val="bg1"/>
                </a:solidFill>
              </a:rPr>
              <a:t>Communication of attendance goals – Email, newsletter, Facebook, etc.</a:t>
            </a:r>
          </a:p>
          <a:p>
            <a:r>
              <a:rPr lang="en-US" dirty="0">
                <a:solidFill>
                  <a:schemeClr val="bg1"/>
                </a:solidFill>
              </a:rPr>
              <a:t>Collaborative learning community – profile meetings, training opportunities as offered</a:t>
            </a:r>
          </a:p>
          <a:p>
            <a:r>
              <a:rPr lang="en-US" dirty="0">
                <a:solidFill>
                  <a:schemeClr val="bg1"/>
                </a:solidFill>
              </a:rPr>
              <a:t>Visible Learning, RBL &amp; UDL – using what we know works; routines, shape of the day, explicit success criteria, high expectations, social-emotional learning, clear learning intentions, co-construction, power sharing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18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7E92EF-9860-0606-18CA-BA8BCDC7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A107D08-26B3-4DBE-76AC-D2C0A9186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380C54-1239-C78F-F6CC-FE7973D8A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C7F7CC-29DF-61B3-E6B7-FA34C91A6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65DC6B-B2E9-C526-043B-364937B7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prstGeom prst="ellipse">
            <a:avLst/>
          </a:prstGeo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sz="1500" dirty="0"/>
              <a:t>2026-2027: Goal Two</a:t>
            </a:r>
            <a:br>
              <a:rPr lang="en-US" sz="1500" dirty="0"/>
            </a:br>
            <a:r>
              <a:rPr lang="en-US" sz="1500" dirty="0"/>
              <a:t>Communicating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653F6-03A4-2885-AA22-9353FA870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244" y="1989372"/>
            <a:ext cx="8945922" cy="331889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404040"/>
                </a:solidFill>
              </a:rPr>
              <a:t>Rationale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</a:rPr>
              <a:t>When students are confident in their learning, they can share it with others in a variety of ways including; speaking &amp; presenting.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404040"/>
                </a:solidFill>
              </a:rPr>
              <a:t>Success Criteria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Students can share what they are learning and reflect on their understanding.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Families have many opportunities throughout the year to view and understand their child's learning. They can recognize strengths and areas for growth through their engagement.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Students have agency in their learning journey and are supported in meeting their goals.</a:t>
            </a:r>
          </a:p>
        </p:txBody>
      </p:sp>
    </p:spTree>
    <p:extLst>
      <p:ext uri="{BB962C8B-B14F-4D97-AF65-F5344CB8AC3E}">
        <p14:creationId xmlns:p14="http://schemas.microsoft.com/office/powerpoint/2010/main" val="123733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C56C13-0F01-0E59-4D2F-CB11CDB98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65F5A-9F79-7B96-7C63-C00F13E8E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200">
                <a:solidFill>
                  <a:schemeClr val="tx1"/>
                </a:solidFill>
              </a:rPr>
              <a:t>Goal two: Strategies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734C3-8B13-2C20-409D-B5AD2CFB6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82" y="1028270"/>
            <a:ext cx="5408696" cy="5252722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Monthly celebrations of learning – adjusting the monthly awards assembly routine to include space for learning showcases.</a:t>
            </a:r>
          </a:p>
          <a:p>
            <a:r>
              <a:rPr lang="en-US" dirty="0">
                <a:solidFill>
                  <a:schemeClr val="bg1"/>
                </a:solidFill>
              </a:rPr>
              <a:t>Visible Learning, RBL &amp; UDL – using what we know works; routines, shape of the day, explicit success criteria, high expectations, social-emotional learning, clear learning intentions, co-construction, power sharing </a:t>
            </a:r>
          </a:p>
          <a:p>
            <a:r>
              <a:rPr lang="en-US" dirty="0">
                <a:solidFill>
                  <a:schemeClr val="bg1"/>
                </a:solidFill>
              </a:rPr>
              <a:t>Communication with families – why it’s important, what it will look like and how they can support this goal.</a:t>
            </a:r>
          </a:p>
          <a:p>
            <a:r>
              <a:rPr lang="en-US" dirty="0">
                <a:solidFill>
                  <a:schemeClr val="bg1"/>
                </a:solidFill>
              </a:rPr>
              <a:t>Engaging, performance-based activity possibilities - readers theatre, music program, holiday traditions, debate/persuasive arguments, exploring different cultures, science fair, makers space, STEM activities, human library, morning announcements, student led-morning meetings.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568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2F8B-0273-A397-F237-7CC6E2900F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D395FE-6C25-BF4C-908B-7248FECA3A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Prepared by: Larissa Beattie</a:t>
            </a:r>
          </a:p>
          <a:p>
            <a:r>
              <a:rPr lang="en-US" dirty="0"/>
              <a:t>Consultation with staff: June 26, 2026</a:t>
            </a:r>
          </a:p>
          <a:p>
            <a:r>
              <a:rPr lang="en-US" dirty="0"/>
              <a:t>Communicated with staff expected, September 8, 2026</a:t>
            </a:r>
          </a:p>
        </p:txBody>
      </p:sp>
    </p:spTree>
    <p:extLst>
      <p:ext uri="{BB962C8B-B14F-4D97-AF65-F5344CB8AC3E}">
        <p14:creationId xmlns:p14="http://schemas.microsoft.com/office/powerpoint/2010/main" val="284923096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4015</TotalTime>
  <Words>577</Words>
  <Application>Microsoft Macintosh PowerPoint</Application>
  <PresentationFormat>Widescreen</PresentationFormat>
  <Paragraphs>48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Gill Sans MT</vt:lpstr>
      <vt:lpstr>Parcel</vt:lpstr>
      <vt:lpstr>School Growth Plan</vt:lpstr>
      <vt:lpstr>Successes</vt:lpstr>
      <vt:lpstr>Areas for Growth</vt:lpstr>
      <vt:lpstr>2026-2027: Goal One Sense of Belonging</vt:lpstr>
      <vt:lpstr>Goal one: Strategies </vt:lpstr>
      <vt:lpstr>2026-2027: Goal Two Communicating Learning</vt:lpstr>
      <vt:lpstr>Goal two: Strategies 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Larissa Beattie</dc:creator>
  <cp:lastModifiedBy>Larissa Beattie</cp:lastModifiedBy>
  <cp:revision>2</cp:revision>
  <dcterms:created xsi:type="dcterms:W3CDTF">2026-06-26T21:17:15Z</dcterms:created>
  <dcterms:modified xsi:type="dcterms:W3CDTF">2026-06-29T16:12:30Z</dcterms:modified>
</cp:coreProperties>
</file>