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7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A6DE"/>
    <a:srgbClr val="CBE1F9"/>
    <a:srgbClr val="97C7EB"/>
    <a:srgbClr val="05284B"/>
    <a:srgbClr val="1F5C92"/>
    <a:srgbClr val="2E6AAB"/>
    <a:srgbClr val="A2C7ED"/>
    <a:srgbClr val="5484CD"/>
    <a:srgbClr val="A7B9E7"/>
    <a:srgbClr val="92B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30"/>
    <p:restoredTop sz="74296"/>
  </p:normalViewPr>
  <p:slideViewPr>
    <p:cSldViewPr snapToGrid="0" snapToObjects="1" showGuides="1">
      <p:cViewPr>
        <p:scale>
          <a:sx n="169" d="100"/>
          <a:sy n="169" d="100"/>
        </p:scale>
        <p:origin x="1000" y="-5600"/>
      </p:cViewPr>
      <p:guideLst>
        <p:guide orient="horz" pos="2880"/>
        <p:guide pos="2273"/>
      </p:guideLst>
    </p:cSldViewPr>
  </p:slideViewPr>
  <p:notesTextViewPr>
    <p:cViewPr>
      <p:scale>
        <a:sx n="90" d="100"/>
        <a:sy n="9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0B7C2-AC4A-814D-8579-22E9333E3E2A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3164B-46F1-6243-83ED-63C33E060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994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3164B-46F1-6243-83ED-63C33E06072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583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C39F9-7443-7975-5DA1-67DE7C3BD5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23C347-31F4-DCF3-495D-BD134225F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79FE2-944D-35DD-37A6-CC3EFB883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7F7B4-E209-53CE-951E-2EC263E8E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12F41-6846-D182-BE7F-F3083CD13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6DFDA-7716-0FD1-7FFB-30E4AEFCB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97D5C6-E07A-F537-3E6B-D5B508722B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2DDD0-4022-F3C1-F826-527DCBFF7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B0784-EF0F-9767-EC7A-B1036FAAC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6FD26-3F53-AB5B-2493-FB9D916E2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209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52BA99-F6BF-60EA-7F57-2E2515102B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3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B62AD-A57B-3C4E-66D0-E93571707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3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291CD-F011-2EC0-6776-0924084CA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E704C-DF69-CAB5-F418-64330854A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ED765-1328-AABF-8D3B-5925CB66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5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316F5-15E0-A509-159A-275ACD39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7AF61-B0CA-4537-44D0-7895D1156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D7B55-F4DB-1387-6E18-93AD7F8EA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7C215-52E6-11C4-6205-6A84F6BBB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365C0-113D-B07A-B40E-36F24B9F9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493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8F03C-69AB-7365-97A6-25F1A64B1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2511F-F7CE-51F5-96F8-5B3678069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3342-FDA9-FBCC-192B-417F9494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127C2-C148-22E9-C1AD-F1A7FA637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4850B-EFAC-6968-DCF7-E0BF1CD9E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39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16767-1E1F-60E7-1AD1-2E38B36F2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C1DD3-9031-3337-ABC2-4A4948501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7A2A4-FAA6-C1F3-EED2-B1FC7E086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94FBA-88F8-7947-CE2C-A89915726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0D835D-1082-7EE0-8E4E-61CA27674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F59C0C-F89F-0BBA-8DDE-AE64DD813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90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25DF4-124B-605A-8667-3C12DAA43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37F78-3C92-6D3F-9996-130E72820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8E8061-8B78-C35B-9189-177080A26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F4C881-819B-CAB3-61C7-4D8E95B241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A1B9B4-F28D-CE07-F3A2-0A399B38F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77793-8C86-406A-A204-85B3EEC0A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687626-757E-FDE2-6051-EC026335D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234291-DAC1-953F-4070-68E328F03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22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65917-6026-937C-9E42-C69F72739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020C85-4797-CE59-95FE-10F6E200D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0A4A4-A2BB-0734-C3A3-100742320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7F1D47-4BC2-0F49-CB6C-3DFBF788B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989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31982F-663E-9A70-2CB4-A9974876D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452CE5-B6B6-C599-2B3F-2B8E988B8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8C8151-77C7-D51C-4EB4-B674ED56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17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5AD13-06C1-E032-64BE-6193A75AA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55981-9650-06D6-402D-36DC8A7F0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F64B0-717F-72C6-964A-23FC0D3ED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FF166F-3135-1068-139C-1EDBAD149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4BA53-3A10-A677-FF2A-4B6AED51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FF3BAA-0080-C459-8E43-0B0FF25E0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15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961F6-13CE-AE4C-4375-8D4E7EBF0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40EABC-0B03-DB12-8E2A-EEB8D41ED8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ECB056-1389-7F83-25DB-85B31E7D5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3CB1A-91E7-F406-DF18-C9568582A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10056-DC51-3E97-C46F-0DFA51C09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B2BC77-F100-DF29-8273-BC278B943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3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30F116-5A6F-B0A0-86E2-6EB9AAB7B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837D3-2030-0199-E8B8-D6E06AA0B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15573-D266-1E89-2F53-C824060EA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7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5F19F-780F-FF40-82C3-FBFF9AA0B7E6}" type="datetimeFigureOut">
              <a:rPr lang="en-US" smtClean="0"/>
              <a:t>2/10/26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B8B72-FA20-1869-B9D9-BA803DA2A0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7F763-B316-9683-D133-BCBCD8E6E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A7F17-8847-E34D-BBD8-72C93BEDD7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93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flickr.com/photos/bcgovphotos/2443130644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597AE3-4C7B-4DF9-055F-21139AA230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05" y="36057"/>
            <a:ext cx="6861582" cy="159116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EA1E6F-B8D4-CEF6-0902-FEE08E00E272}"/>
              </a:ext>
            </a:extLst>
          </p:cNvPr>
          <p:cNvSpPr txBox="1"/>
          <p:nvPr/>
        </p:nvSpPr>
        <p:spPr>
          <a:xfrm>
            <a:off x="-7364642" y="2438558"/>
            <a:ext cx="2772117" cy="1738938"/>
          </a:xfrm>
          <a:prstGeom prst="rect">
            <a:avLst/>
          </a:prstGeom>
          <a:noFill/>
          <a:ln w="57150">
            <a:solidFill>
              <a:srgbClr val="5484C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1200" b="1" u="sng" dirty="0">
                <a:solidFill>
                  <a:srgbClr val="000000"/>
                </a:solidFill>
                <a:latin typeface="Aptos" panose="020B0004020202020204" pitchFamily="34" charset="0"/>
              </a:rPr>
              <a:t>Important</a:t>
            </a:r>
          </a:p>
          <a:p>
            <a:pPr algn="ctr"/>
            <a:r>
              <a:rPr lang="en-CA" sz="1200" b="1" u="sng" dirty="0">
                <a:solidFill>
                  <a:srgbClr val="000000"/>
                </a:solidFill>
                <a:latin typeface="Aptos" panose="020B0004020202020204" pitchFamily="34" charset="0"/>
              </a:rPr>
              <a:t>Let The Office Know if You Are Away or Late</a:t>
            </a:r>
            <a:endParaRPr lang="en-CA" sz="12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ctr"/>
            <a:endParaRPr lang="en-CA" sz="1100" b="1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ctr"/>
            <a:endParaRPr lang="en-CA" sz="1200" i="0" strike="noStrike" dirty="0">
              <a:effectLst/>
              <a:latin typeface="Aptos" panose="020B0004020202020204" pitchFamily="34" charset="0"/>
            </a:endParaRPr>
          </a:p>
          <a:p>
            <a:pPr algn="ctr"/>
            <a:endParaRPr lang="en-CA" sz="1200" dirty="0">
              <a:latin typeface="Aptos" panose="020B0004020202020204" pitchFamily="34" charset="0"/>
            </a:endParaRPr>
          </a:p>
          <a:p>
            <a:pPr algn="ctr"/>
            <a:endParaRPr lang="en-CA" sz="1200" i="0" strike="noStrike" dirty="0">
              <a:effectLst/>
              <a:latin typeface="Aptos" panose="020B0004020202020204" pitchFamily="34" charset="0"/>
            </a:endParaRPr>
          </a:p>
          <a:p>
            <a:pPr algn="ctr"/>
            <a:endParaRPr lang="en-CA" sz="1200" dirty="0">
              <a:latin typeface="Aptos" panose="020B0004020202020204" pitchFamily="34" charset="0"/>
            </a:endParaRPr>
          </a:p>
          <a:p>
            <a:pPr algn="ctr"/>
            <a:endParaRPr lang="en-CA" sz="1200" dirty="0">
              <a:latin typeface="Aptos" panose="020B0004020202020204" pitchFamily="34" charset="0"/>
            </a:endParaRPr>
          </a:p>
        </p:txBody>
      </p:sp>
      <p:sp>
        <p:nvSpPr>
          <p:cNvPr id="4" name="Text Box 592">
            <a:extLst>
              <a:ext uri="{FF2B5EF4-FFF2-40B4-BE49-F238E27FC236}">
                <a16:creationId xmlns:a16="http://schemas.microsoft.com/office/drawing/2014/main" id="{F95C5BA2-3870-DF4F-B63E-2549ECD16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51" y="1890256"/>
            <a:ext cx="2772117" cy="2417248"/>
          </a:xfrm>
          <a:prstGeom prst="rect">
            <a:avLst/>
          </a:prstGeom>
          <a:ln w="57150">
            <a:prstDash val="lgDashDotDot"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91440" rIns="91440" bIns="91440" anchor="t" anchorCtr="0" upright="1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CA" sz="2400" b="1" dirty="0">
                <a:ln/>
                <a:solidFill>
                  <a:schemeClr val="tx2">
                    <a:lumMod val="75000"/>
                  </a:schemeClr>
                </a:solidFill>
              </a:rPr>
              <a:t>Dates to Remember</a:t>
            </a:r>
            <a:endParaRPr lang="en-CA" sz="1000" b="1" dirty="0">
              <a:ln/>
              <a:solidFill>
                <a:schemeClr val="tx2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endParaRPr lang="en-CA" sz="1000" b="1" dirty="0">
              <a:ln/>
              <a:solidFill>
                <a:schemeClr val="tx2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February 16</a:t>
            </a:r>
            <a:r>
              <a:rPr lang="en-CA" sz="1000" b="1" baseline="30000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th </a:t>
            </a:r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– Family Day, school not in session </a:t>
            </a:r>
          </a:p>
          <a:p>
            <a:endParaRPr lang="en-CA" sz="1000" b="1" dirty="0">
              <a:ln/>
              <a:solidFill>
                <a:schemeClr val="tx2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February 19</a:t>
            </a:r>
            <a:r>
              <a:rPr lang="en-CA" sz="1000" b="1" baseline="30000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th</a:t>
            </a:r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 - PAC Meeting</a:t>
            </a:r>
          </a:p>
          <a:p>
            <a:endParaRPr lang="en-CA" sz="1000" b="1" dirty="0">
              <a:ln/>
              <a:solidFill>
                <a:schemeClr val="tx2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February 25</a:t>
            </a:r>
            <a:r>
              <a:rPr lang="en-CA" sz="1000" b="1" baseline="30000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th</a:t>
            </a:r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 &amp; 26</a:t>
            </a:r>
            <a:r>
              <a:rPr lang="en-CA" sz="1000" b="1" baseline="30000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th</a:t>
            </a:r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 – Early Dismissal days</a:t>
            </a:r>
          </a:p>
          <a:p>
            <a:endParaRPr lang="en-CA" sz="1000" b="1" dirty="0">
              <a:ln/>
              <a:solidFill>
                <a:schemeClr val="tx2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March 14</a:t>
            </a:r>
            <a:r>
              <a:rPr lang="en-CA" sz="1000" b="1" baseline="30000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th</a:t>
            </a:r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-29</a:t>
            </a:r>
            <a:r>
              <a:rPr lang="en-CA" sz="1000" b="1" baseline="30000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th</a:t>
            </a:r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 – Spring Break</a:t>
            </a:r>
          </a:p>
          <a:p>
            <a:endParaRPr lang="en-CA" sz="1000" b="1" dirty="0">
              <a:ln/>
              <a:solidFill>
                <a:schemeClr val="tx2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March 30</a:t>
            </a:r>
            <a:r>
              <a:rPr lang="en-CA" sz="1000" b="1" baseline="30000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th</a:t>
            </a:r>
            <a:r>
              <a:rPr lang="en-CA" sz="1000" b="1" dirty="0">
                <a:ln/>
                <a:solidFill>
                  <a:schemeClr val="tx2">
                    <a:lumMod val="75000"/>
                  </a:schemeClr>
                </a:solidFill>
                <a:latin typeface="Century Schoolbook" panose="02040604050505020304" pitchFamily="18" charset="0"/>
              </a:rPr>
              <a:t> – School Re-opens</a:t>
            </a:r>
          </a:p>
          <a:p>
            <a:endParaRPr lang="en-CA" sz="1000" b="1" dirty="0">
              <a:ln/>
              <a:solidFill>
                <a:schemeClr val="tx2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endParaRPr lang="en-CA" sz="1000" b="1" dirty="0">
              <a:ln/>
              <a:solidFill>
                <a:schemeClr val="tx2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endParaRPr lang="en-CA" sz="1000" b="1" dirty="0">
              <a:ln/>
              <a:solidFill>
                <a:schemeClr val="tx2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endParaRPr lang="en-CA" sz="1000" b="1" dirty="0">
              <a:ln/>
              <a:solidFill>
                <a:schemeClr val="tx2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endParaRPr lang="en-CA" sz="1000" b="1" dirty="0">
              <a:ln/>
              <a:solidFill>
                <a:schemeClr val="tx2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endParaRPr lang="en-CA" sz="1200" dirty="0">
              <a:ln/>
              <a:solidFill>
                <a:schemeClr val="tx1">
                  <a:lumMod val="75000"/>
                </a:schemeClr>
              </a:solidFill>
              <a:latin typeface="Apple Chancery" panose="03020702040506060504" pitchFamily="66" charset="-79"/>
              <a:cs typeface="Apple Chancery" panose="03020702040506060504" pitchFamily="66" charset="-79"/>
            </a:endParaRPr>
          </a:p>
          <a:p>
            <a:pPr algn="ctr"/>
            <a:endParaRPr lang="en-CA" sz="1200" i="1" dirty="0">
              <a:ln/>
              <a:solidFill>
                <a:schemeClr val="tx1">
                  <a:lumMod val="75000"/>
                </a:schemeClr>
              </a:solidFill>
              <a:latin typeface="Century Schoolbook" panose="02040604050505020304" pitchFamily="18" charset="0"/>
            </a:endParaRPr>
          </a:p>
          <a:p>
            <a:pPr algn="ctr"/>
            <a:endParaRPr lang="en-CA" sz="1000" dirty="0">
              <a:ln/>
              <a:solidFill>
                <a:schemeClr val="accent3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577562C-7298-D905-D2DC-4CE977F0779B}"/>
              </a:ext>
            </a:extLst>
          </p:cNvPr>
          <p:cNvSpPr txBox="1"/>
          <p:nvPr/>
        </p:nvSpPr>
        <p:spPr>
          <a:xfrm>
            <a:off x="1023271" y="315182"/>
            <a:ext cx="4962515" cy="1159292"/>
          </a:xfrm>
          <a:prstGeom prst="rect">
            <a:avLst/>
          </a:prstGeom>
          <a:noFill/>
          <a:ln w="19050">
            <a:solidFill>
              <a:srgbClr val="2E6AAB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500" dirty="0">
                <a:ln w="0">
                  <a:solidFill>
                    <a:schemeClr val="tx1"/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Rockwell" panose="02060603020205020403" pitchFamily="18" charset="77"/>
                <a:ea typeface="Times New Roman" panose="02020603050405020304" pitchFamily="18" charset="0"/>
                <a:cs typeface="Times New Roman" panose="02020603050405020304" pitchFamily="18" charset="0"/>
              </a:rPr>
              <a:t>Canalta Elementary School</a:t>
            </a:r>
            <a:endParaRPr lang="en-CA" sz="2500" dirty="0">
              <a:ln w="0">
                <a:solidFill>
                  <a:schemeClr val="tx1"/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Rockwell" panose="02060603020205020403" pitchFamily="18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US" sz="1200" b="1" cap="all" dirty="0">
                <a:ln>
                  <a:solidFill>
                    <a:schemeClr val="tx1"/>
                  </a:solidFill>
                </a:ln>
                <a:effectLst/>
                <a:latin typeface="Rockwell" panose="02060603020205020403" pitchFamily="18" charset="77"/>
                <a:ea typeface="Times New Roman" panose="02020603050405020304" pitchFamily="18" charset="0"/>
                <a:cs typeface="Times New Roman" panose="02020603050405020304" pitchFamily="18" charset="0"/>
              </a:rPr>
              <a:t>Friday Notes: </a:t>
            </a:r>
            <a:r>
              <a:rPr lang="en-US" sz="1200" b="1" cap="all" dirty="0">
                <a:ln>
                  <a:solidFill>
                    <a:schemeClr val="tx1"/>
                  </a:solidFill>
                </a:ln>
                <a:latin typeface="Rockwell" panose="02060603020205020403" pitchFamily="18" charset="77"/>
                <a:ea typeface="Times New Roman" panose="02020603050405020304" pitchFamily="18" charset="0"/>
                <a:cs typeface="Times New Roman" panose="02020603050405020304" pitchFamily="18" charset="0"/>
              </a:rPr>
              <a:t>February 13th, 2026</a:t>
            </a:r>
            <a:endParaRPr lang="en-CA" sz="1200" b="1" dirty="0">
              <a:ln>
                <a:solidFill>
                  <a:schemeClr val="tx1"/>
                </a:solidFill>
              </a:ln>
              <a:effectLst/>
              <a:latin typeface="Rockwell" panose="02060603020205020403" pitchFamily="18" charset="7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CA" sz="1200" i="1" dirty="0">
                <a:ln>
                  <a:solidFill>
                    <a:schemeClr val="bg1">
                      <a:lumMod val="75000"/>
                    </a:schemeClr>
                  </a:solidFill>
                </a:ln>
                <a:latin typeface="Cooper Black" panose="0208090404030B020404" pitchFamily="18" charset="77"/>
                <a:cs typeface="APPLE CHANCERY" panose="03020702040506060504" pitchFamily="66" charset="-79"/>
              </a:rPr>
              <a:t>We respectfully acknowledge that our school resides in Treaty 8 territory in which we live, work, learn and play.</a:t>
            </a:r>
            <a:endParaRPr lang="en-US" sz="1200" dirty="0">
              <a:ln>
                <a:solidFill>
                  <a:schemeClr val="bg1">
                    <a:lumMod val="75000"/>
                  </a:schemeClr>
                </a:solidFill>
              </a:ln>
              <a:latin typeface="Cooper Black" panose="0208090404030B020404" pitchFamily="18" charset="77"/>
              <a:ea typeface="Times New Roman" panose="02020603050405020304" pitchFamily="18" charset="0"/>
              <a:cs typeface="Apple Chancery" panose="03020702040506060504" pitchFamily="66" charset="-79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2D8CB07-5DBF-0874-B33F-826DA336614F}"/>
              </a:ext>
            </a:extLst>
          </p:cNvPr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66" b="90536" l="9937" r="89984">
                        <a14:foregroundMark x1="15571" y1="53434" x2="24648" y2="66248"/>
                        <a14:foregroundMark x1="25430" y1="35008" x2="31534" y2="50251"/>
                        <a14:foregroundMark x1="41628" y1="24958" x2="44601" y2="37605"/>
                        <a14:foregroundMark x1="60329" y1="24539" x2="60563" y2="40955"/>
                        <a14:foregroundMark x1="75743" y1="40787" x2="76526" y2="55360"/>
                        <a14:foregroundMark x1="57199" y1="33668" x2="63928" y2="31658"/>
                        <a14:foregroundMark x1="63693" y1="28894" x2="63928" y2="41206"/>
                        <a14:foregroundMark x1="13067" y1="41206" x2="13224" y2="45477"/>
                        <a14:foregroundMark x1="22535" y1="22194" x2="22926" y2="27136"/>
                        <a14:foregroundMark x1="36463" y1="11977" x2="38263" y2="17504"/>
                        <a14:foregroundMark x1="57590" y1="15662" x2="60329" y2="19849"/>
                        <a14:foregroundMark x1="74178" y1="27973" x2="75743" y2="32245"/>
                        <a14:foregroundMark x1="27621" y1="35260" x2="32003" y2="44305"/>
                        <a14:foregroundMark x1="33568" y1="90536" x2="42410" y2="89698"/>
                        <a14:foregroundMark x1="56651" y1="30067" x2="60172" y2="415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564500">
            <a:off x="249228" y="156488"/>
            <a:ext cx="965962" cy="8736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DA59E20-440D-E4EF-F593-B2C749AE145B}"/>
              </a:ext>
            </a:extLst>
          </p:cNvPr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66" b="90536" l="9937" r="89984">
                        <a14:foregroundMark x1="15571" y1="53434" x2="24648" y2="66248"/>
                        <a14:foregroundMark x1="25430" y1="35008" x2="31534" y2="50251"/>
                        <a14:foregroundMark x1="41628" y1="24958" x2="44601" y2="37605"/>
                        <a14:foregroundMark x1="60329" y1="24539" x2="60563" y2="40955"/>
                        <a14:foregroundMark x1="75743" y1="40787" x2="76526" y2="55360"/>
                        <a14:foregroundMark x1="57199" y1="33668" x2="63928" y2="31658"/>
                        <a14:foregroundMark x1="63693" y1="28894" x2="63928" y2="41206"/>
                        <a14:foregroundMark x1="13067" y1="41206" x2="13224" y2="45477"/>
                        <a14:foregroundMark x1="22535" y1="22194" x2="22926" y2="27136"/>
                        <a14:foregroundMark x1="36463" y1="11977" x2="38263" y2="17504"/>
                        <a14:foregroundMark x1="57590" y1="15662" x2="60329" y2="19849"/>
                        <a14:foregroundMark x1="74178" y1="27973" x2="75743" y2="32245"/>
                        <a14:foregroundMark x1="27621" y1="35260" x2="32003" y2="44305"/>
                        <a14:foregroundMark x1="33568" y1="90536" x2="42410" y2="89698"/>
                        <a14:foregroundMark x1="56651" y1="30067" x2="60172" y2="415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139958">
            <a:off x="5714738" y="199673"/>
            <a:ext cx="965962" cy="87362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8924746-2EA8-66FB-83EF-80CC6743AD63}"/>
              </a:ext>
            </a:extLst>
          </p:cNvPr>
          <p:cNvSpPr txBox="1"/>
          <p:nvPr/>
        </p:nvSpPr>
        <p:spPr>
          <a:xfrm>
            <a:off x="3559508" y="1828721"/>
            <a:ext cx="2873375" cy="3123932"/>
          </a:xfrm>
          <a:prstGeom prst="rect">
            <a:avLst/>
          </a:prstGeom>
          <a:noFill/>
          <a:ln w="28575">
            <a:solidFill>
              <a:srgbClr val="1F5C9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Kindergarten Registration Is Open &amp; Spaces are Filling Up</a:t>
            </a:r>
          </a:p>
          <a:p>
            <a:pPr algn="ctr"/>
            <a:r>
              <a:rPr lang="en-US" sz="1100" dirty="0"/>
              <a:t>Canalta Kindergarten registration for September 2026 is now open and we are accepting registrations. </a:t>
            </a:r>
          </a:p>
          <a:p>
            <a:pPr algn="ctr"/>
            <a:r>
              <a:rPr lang="en-US" sz="1100" dirty="0"/>
              <a:t>If your child is 5 as of December 31, 2026, and you live in the Canalta catchment area, you can register. </a:t>
            </a:r>
          </a:p>
          <a:p>
            <a:pPr algn="ctr"/>
            <a:r>
              <a:rPr lang="en-US" sz="1100" dirty="0"/>
              <a:t>Please bring in a copy of your child’s birth certificate &amp; proof of address such as a Hydro bill.</a:t>
            </a:r>
          </a:p>
          <a:p>
            <a:pPr algn="ctr"/>
            <a:r>
              <a:rPr lang="en-US" sz="1100" dirty="0"/>
              <a:t>Please contact the office at 250-782-8403 or Canalta @sd59.bc.ca for further information.</a:t>
            </a:r>
          </a:p>
          <a:p>
            <a:pPr algn="ctr"/>
            <a:r>
              <a:rPr lang="en-US" sz="1100" b="1" i="1" dirty="0"/>
              <a:t>Please fill in and return your registration package early as spots are filling up.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DAE614-19B6-EB36-2709-9FB9C01508EC}"/>
              </a:ext>
            </a:extLst>
          </p:cNvPr>
          <p:cNvSpPr txBox="1"/>
          <p:nvPr/>
        </p:nvSpPr>
        <p:spPr>
          <a:xfrm>
            <a:off x="312850" y="4544996"/>
            <a:ext cx="2772117" cy="1692771"/>
          </a:xfrm>
          <a:prstGeom prst="rect">
            <a:avLst/>
          </a:prstGeom>
          <a:noFill/>
          <a:ln w="38100">
            <a:solidFill>
              <a:srgbClr val="97C7E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Updated School Sprit Days </a:t>
            </a:r>
            <a:endParaRPr lang="en-CA" sz="1200" dirty="0">
              <a:solidFill>
                <a:srgbClr val="212121"/>
              </a:solidFill>
              <a:cs typeface="Apple Chancery" panose="03020702040506060504" pitchFamily="66" charset="-79"/>
            </a:endParaRPr>
          </a:p>
          <a:p>
            <a:r>
              <a:rPr lang="en-CA" sz="1200" b="0" i="0" u="none" strike="noStrike" dirty="0">
                <a:solidFill>
                  <a:srgbClr val="212121"/>
                </a:solidFill>
                <a:effectLst/>
                <a:cs typeface="Apple Chancery" panose="03020702040506060504" pitchFamily="66" charset="-79"/>
              </a:rPr>
              <a:t>Friday February 20</a:t>
            </a:r>
            <a:r>
              <a:rPr lang="en-CA" sz="1200" b="0" i="0" u="none" strike="noStrike" baseline="30000" dirty="0">
                <a:solidFill>
                  <a:srgbClr val="212121"/>
                </a:solidFill>
                <a:effectLst/>
                <a:cs typeface="Apple Chancery" panose="03020702040506060504" pitchFamily="66" charset="-79"/>
              </a:rPr>
              <a:t>th</a:t>
            </a:r>
            <a:r>
              <a:rPr lang="en-CA" sz="1200" b="0" i="0" u="none" strike="noStrike" dirty="0">
                <a:solidFill>
                  <a:srgbClr val="212121"/>
                </a:solidFill>
                <a:effectLst/>
                <a:cs typeface="Apple Chancery" panose="03020702040506060504" pitchFamily="66" charset="-79"/>
              </a:rPr>
              <a:t> – Jersey Day</a:t>
            </a:r>
          </a:p>
          <a:p>
            <a:endParaRPr lang="en-CA" sz="1200" b="0" i="0" u="none" strike="noStrike" dirty="0">
              <a:solidFill>
                <a:srgbClr val="000000"/>
              </a:solidFill>
              <a:effectLst/>
              <a:cs typeface="Apple Chancery" panose="03020702040506060504" pitchFamily="66" charset="-79"/>
            </a:endParaRPr>
          </a:p>
          <a:p>
            <a:r>
              <a:rPr lang="en-CA" sz="1200" b="0" i="0" u="none" strike="noStrike" dirty="0">
                <a:solidFill>
                  <a:srgbClr val="212121"/>
                </a:solidFill>
                <a:effectLst/>
                <a:cs typeface="Apple Chancery" panose="03020702040506060504" pitchFamily="66" charset="-79"/>
              </a:rPr>
              <a:t>Wednesday Feb 25</a:t>
            </a:r>
            <a:r>
              <a:rPr lang="en-CA" sz="1200" b="0" i="0" u="none" strike="noStrike" baseline="30000" dirty="0">
                <a:solidFill>
                  <a:srgbClr val="212121"/>
                </a:solidFill>
                <a:effectLst/>
                <a:cs typeface="Apple Chancery" panose="03020702040506060504" pitchFamily="66" charset="-79"/>
              </a:rPr>
              <a:t>th</a:t>
            </a:r>
            <a:r>
              <a:rPr lang="en-CA" sz="1200" b="0" i="0" u="none" strike="noStrike" dirty="0">
                <a:solidFill>
                  <a:srgbClr val="212121"/>
                </a:solidFill>
                <a:effectLst/>
                <a:cs typeface="Apple Chancery" panose="03020702040506060504" pitchFamily="66" charset="-79"/>
              </a:rPr>
              <a:t>– </a:t>
            </a:r>
            <a:r>
              <a:rPr lang="en-CA" sz="1200" dirty="0">
                <a:solidFill>
                  <a:srgbClr val="212121"/>
                </a:solidFill>
                <a:cs typeface="Apple Chancery" panose="03020702040506060504" pitchFamily="66" charset="-79"/>
              </a:rPr>
              <a:t>P</a:t>
            </a:r>
            <a:r>
              <a:rPr lang="en-CA" sz="1200" b="0" i="0" u="none" strike="noStrike" dirty="0">
                <a:solidFill>
                  <a:srgbClr val="212121"/>
                </a:solidFill>
                <a:effectLst/>
                <a:cs typeface="Apple Chancery" panose="03020702040506060504" pitchFamily="66" charset="-79"/>
              </a:rPr>
              <a:t>ink Shirt Day</a:t>
            </a:r>
          </a:p>
          <a:p>
            <a:r>
              <a:rPr lang="en-CA" sz="1200" b="0" i="0" u="none" strike="noStrike" dirty="0">
                <a:solidFill>
                  <a:srgbClr val="212121"/>
                </a:solidFill>
                <a:effectLst/>
                <a:cs typeface="Apple Chancery" panose="03020702040506060504" pitchFamily="66" charset="-79"/>
              </a:rPr>
              <a:t> </a:t>
            </a:r>
            <a:endParaRPr lang="en-CA" sz="1200" b="0" i="0" u="none" strike="noStrike" dirty="0">
              <a:solidFill>
                <a:srgbClr val="000000"/>
              </a:solidFill>
              <a:effectLst/>
              <a:cs typeface="Apple Chancery" panose="03020702040506060504" pitchFamily="66" charset="-79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CA" sz="1200" b="0" i="0" u="none" strike="noStrike" dirty="0">
                <a:solidFill>
                  <a:srgbClr val="212121"/>
                </a:solidFill>
                <a:effectLst/>
                <a:cs typeface="Apple Chancery" panose="03020702040506060504" pitchFamily="66" charset="-79"/>
              </a:rPr>
              <a:t>Friday March 13</a:t>
            </a:r>
            <a:r>
              <a:rPr lang="en-CA" sz="1200" b="0" i="0" u="none" strike="noStrike" baseline="30000" dirty="0">
                <a:solidFill>
                  <a:srgbClr val="212121"/>
                </a:solidFill>
                <a:effectLst/>
                <a:cs typeface="Apple Chancery" panose="03020702040506060504" pitchFamily="66" charset="-79"/>
              </a:rPr>
              <a:t>th</a:t>
            </a:r>
            <a:r>
              <a:rPr lang="en-CA" sz="1200" b="0" i="0" u="none" strike="noStrike" dirty="0">
                <a:solidFill>
                  <a:srgbClr val="212121"/>
                </a:solidFill>
                <a:effectLst/>
                <a:cs typeface="Apple Chancery" panose="03020702040506060504" pitchFamily="66" charset="-79"/>
              </a:rPr>
              <a:t> – PJ day  </a:t>
            </a:r>
            <a:endParaRPr lang="en-CA" sz="1200" b="0" i="0" u="none" strike="noStrike" dirty="0">
              <a:solidFill>
                <a:srgbClr val="000000"/>
              </a:solidFill>
              <a:effectLst/>
              <a:cs typeface="Apple Chancery" panose="03020702040506060504" pitchFamily="66" charset="-79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7243E2-5C38-41A3-7624-A7FB05561020}"/>
              </a:ext>
            </a:extLst>
          </p:cNvPr>
          <p:cNvSpPr/>
          <p:nvPr/>
        </p:nvSpPr>
        <p:spPr>
          <a:xfrm>
            <a:off x="-2429623" y="2893416"/>
            <a:ext cx="914400" cy="914400"/>
          </a:xfrm>
          <a:prstGeom prst="rect">
            <a:avLst/>
          </a:prstGeom>
          <a:solidFill>
            <a:srgbClr val="4C89BD"/>
          </a:solidFill>
          <a:ln>
            <a:solidFill>
              <a:srgbClr val="1F5C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C965C0-0788-4DA2-DFC6-22E3C60D939B}"/>
              </a:ext>
            </a:extLst>
          </p:cNvPr>
          <p:cNvSpPr/>
          <p:nvPr/>
        </p:nvSpPr>
        <p:spPr>
          <a:xfrm>
            <a:off x="-2429623" y="5424946"/>
            <a:ext cx="914400" cy="914400"/>
          </a:xfrm>
          <a:prstGeom prst="rect">
            <a:avLst/>
          </a:prstGeom>
          <a:solidFill>
            <a:srgbClr val="0629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2F381B4-CD3C-3233-6CC4-FF06EC5AE988}"/>
              </a:ext>
            </a:extLst>
          </p:cNvPr>
          <p:cNvSpPr/>
          <p:nvPr/>
        </p:nvSpPr>
        <p:spPr>
          <a:xfrm>
            <a:off x="-2429623" y="4059514"/>
            <a:ext cx="914400" cy="914400"/>
          </a:xfrm>
          <a:prstGeom prst="rect">
            <a:avLst/>
          </a:prstGeom>
          <a:solidFill>
            <a:srgbClr val="1F5C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81B5277-934D-5085-7528-F6548CE1784D}"/>
              </a:ext>
            </a:extLst>
          </p:cNvPr>
          <p:cNvSpPr/>
          <p:nvPr/>
        </p:nvSpPr>
        <p:spPr>
          <a:xfrm>
            <a:off x="-2429623" y="642336"/>
            <a:ext cx="914400" cy="914400"/>
          </a:xfrm>
          <a:prstGeom prst="rect">
            <a:avLst/>
          </a:prstGeom>
          <a:solidFill>
            <a:srgbClr val="CBE1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BD3DBBD-02B7-A099-705C-76F96A7EE821}"/>
              </a:ext>
            </a:extLst>
          </p:cNvPr>
          <p:cNvSpPr/>
          <p:nvPr/>
        </p:nvSpPr>
        <p:spPr>
          <a:xfrm>
            <a:off x="-1320365" y="2893416"/>
            <a:ext cx="914400" cy="914400"/>
          </a:xfrm>
          <a:prstGeom prst="rect">
            <a:avLst/>
          </a:prstGeom>
          <a:solidFill>
            <a:srgbClr val="3477B9"/>
          </a:solidFill>
          <a:ln w="28575">
            <a:solidFill>
              <a:srgbClr val="1F5C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7599418-5273-5C4A-05BE-37C54978F0F7}"/>
              </a:ext>
            </a:extLst>
          </p:cNvPr>
          <p:cNvSpPr/>
          <p:nvPr/>
        </p:nvSpPr>
        <p:spPr>
          <a:xfrm>
            <a:off x="-2429623" y="1808434"/>
            <a:ext cx="914400" cy="914400"/>
          </a:xfrm>
          <a:prstGeom prst="rect">
            <a:avLst/>
          </a:prstGeom>
          <a:solidFill>
            <a:srgbClr val="98C6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2D77E5-4FCA-61B3-E3B5-01FA6197DF28}"/>
              </a:ext>
            </a:extLst>
          </p:cNvPr>
          <p:cNvSpPr txBox="1"/>
          <p:nvPr/>
        </p:nvSpPr>
        <p:spPr>
          <a:xfrm>
            <a:off x="323615" y="6475259"/>
            <a:ext cx="2761352" cy="2123658"/>
          </a:xfrm>
          <a:prstGeom prst="rect">
            <a:avLst/>
          </a:prstGeom>
          <a:noFill/>
          <a:ln w="57150">
            <a:solidFill>
              <a:srgbClr val="1F5C9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b="1" i="0" u="sng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PAC News</a:t>
            </a:r>
            <a:endParaRPr lang="en-CA" sz="12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ctr"/>
            <a:r>
              <a:rPr lang="en-CA" sz="1800" b="1" i="0" u="sng" strike="noStrike" dirty="0">
                <a:effectLst/>
                <a:latin typeface="Aptos" panose="020B0004020202020204" pitchFamily="34" charset="0"/>
              </a:rPr>
              <a:t>PAC News</a:t>
            </a:r>
            <a:endParaRPr lang="en-CA" sz="1200" b="1" u="sng" dirty="0">
              <a:solidFill>
                <a:srgbClr val="467886"/>
              </a:solidFill>
              <a:latin typeface="Aptos" panose="020B0004020202020204" pitchFamily="34" charset="0"/>
            </a:endParaRPr>
          </a:p>
          <a:p>
            <a:pPr algn="ctr"/>
            <a:r>
              <a:rPr lang="en-US" sz="1200" dirty="0"/>
              <a:t>Our next PAC meeting is February 19</a:t>
            </a:r>
            <a:r>
              <a:rPr lang="en-US" sz="1200" baseline="30000" dirty="0"/>
              <a:t>th</a:t>
            </a:r>
            <a:r>
              <a:rPr lang="en-US" sz="1200" dirty="0"/>
              <a:t> by Zoom or in person at the school at  6:30 p.m. . Check out the PAC Facebook site for more information or email </a:t>
            </a:r>
            <a:r>
              <a:rPr lang="en-US" sz="1200" dirty="0" err="1"/>
              <a:t>Canalta.pac@gmail.com</a:t>
            </a:r>
            <a:endParaRPr lang="en-US" sz="1200" dirty="0"/>
          </a:p>
          <a:p>
            <a:pPr algn="ctr"/>
            <a:r>
              <a:rPr lang="en-US" sz="1200" i="1" dirty="0"/>
              <a:t>Check out the PAC Facebook page at </a:t>
            </a:r>
            <a:r>
              <a:rPr lang="en-US" sz="1200" b="1" i="1" dirty="0"/>
              <a:t>Canalta PAC and </a:t>
            </a:r>
            <a:r>
              <a:rPr lang="en-US" sz="1200" b="1" i="1" dirty="0" err="1"/>
              <a:t>Hotlunch</a:t>
            </a:r>
            <a:r>
              <a:rPr lang="en-US" sz="1200" i="1" dirty="0"/>
              <a:t> for upcoming events and volunteer  opportunities.</a:t>
            </a:r>
            <a:endParaRPr lang="en-CA" sz="1200" i="1" dirty="0">
              <a:latin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D19B00-2440-6EE7-A8CF-7CEEA89DF992}"/>
              </a:ext>
            </a:extLst>
          </p:cNvPr>
          <p:cNvSpPr txBox="1"/>
          <p:nvPr/>
        </p:nvSpPr>
        <p:spPr>
          <a:xfrm>
            <a:off x="3559508" y="5073305"/>
            <a:ext cx="2854563" cy="2055774"/>
          </a:xfrm>
          <a:prstGeom prst="rect">
            <a:avLst/>
          </a:prstGeom>
          <a:solidFill>
            <a:srgbClr val="CBE1F9"/>
          </a:solidFill>
          <a:ln>
            <a:solidFill>
              <a:srgbClr val="CBE1F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Parent Teacher Interviews</a:t>
            </a:r>
          </a:p>
          <a:p>
            <a:pPr algn="ctr"/>
            <a:r>
              <a:rPr lang="en-US" sz="1100" dirty="0"/>
              <a:t>Watch for information for booking parent teacher interviews on February 25</a:t>
            </a:r>
            <a:r>
              <a:rPr lang="en-US" sz="1100" baseline="30000" dirty="0"/>
              <a:t>th</a:t>
            </a:r>
            <a:r>
              <a:rPr lang="en-US" sz="1100" dirty="0"/>
              <a:t> &amp; 26</a:t>
            </a:r>
            <a:r>
              <a:rPr lang="en-US" sz="1100" baseline="30000" dirty="0"/>
              <a:t>th </a:t>
            </a:r>
            <a:endParaRPr lang="en-US" sz="1100" dirty="0"/>
          </a:p>
          <a:p>
            <a:pPr algn="ctr"/>
            <a:r>
              <a:rPr lang="en-US" sz="1100" dirty="0"/>
              <a:t>to come home from individual teachers. </a:t>
            </a:r>
          </a:p>
          <a:p>
            <a:pPr algn="ctr"/>
            <a:endParaRPr lang="en-US" sz="1100" dirty="0"/>
          </a:p>
          <a:p>
            <a:pPr algn="ctr"/>
            <a:r>
              <a:rPr lang="en-US" sz="1100" dirty="0"/>
              <a:t>Please note, these are </a:t>
            </a:r>
            <a:r>
              <a:rPr lang="en-US" sz="1100" u="sng" dirty="0"/>
              <a:t>early dismissal days and students are dismissed at 1:40.</a:t>
            </a:r>
          </a:p>
          <a:p>
            <a:pPr algn="ctr"/>
            <a:r>
              <a:rPr lang="en-US" sz="1100" dirty="0"/>
              <a:t>Please ensure you have planned for your children to head straight home or be picked up at 1:40 p.m. as there is no additional supervision.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0D97B0-649D-7161-C408-2D6E57C9E870}"/>
              </a:ext>
            </a:extLst>
          </p:cNvPr>
          <p:cNvSpPr txBox="1"/>
          <p:nvPr/>
        </p:nvSpPr>
        <p:spPr>
          <a:xfrm>
            <a:off x="3711638" y="8262251"/>
            <a:ext cx="2822747" cy="723275"/>
          </a:xfrm>
          <a:prstGeom prst="rect">
            <a:avLst/>
          </a:prstGeom>
          <a:noFill/>
          <a:ln w="12700">
            <a:solidFill>
              <a:srgbClr val="87A6D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i="1" u="sng" dirty="0"/>
              <a:t>No School Monday</a:t>
            </a:r>
          </a:p>
          <a:p>
            <a:pPr algn="ctr"/>
            <a:r>
              <a:rPr lang="en-US" sz="1150" dirty="0"/>
              <a:t>Monday is Family Day and school is not in session. We will see everyone on Tuesday!</a:t>
            </a:r>
          </a:p>
        </p:txBody>
      </p:sp>
      <p:pic>
        <p:nvPicPr>
          <p:cNvPr id="15" name="Picture 14" descr="A family day logo with bears&#10;&#10;Description automatically generated with medium confidence">
            <a:extLst>
              <a:ext uri="{FF2B5EF4-FFF2-40B4-BE49-F238E27FC236}">
                <a16:creationId xmlns:a16="http://schemas.microsoft.com/office/drawing/2014/main" id="{A47D6BC3-6648-3F0F-48A4-3B75CD2932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4082528" y="7249731"/>
            <a:ext cx="1827065" cy="949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455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{D91AA5AD-CD86-3A4B-9070-1086A825AF7A}tf10001070</Template>
  <TotalTime>5925</TotalTime>
  <Words>356</Words>
  <Application>Microsoft Macintosh PowerPoint</Application>
  <PresentationFormat>Letter Paper (8.5x11 in)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APPLE CHANCERY</vt:lpstr>
      <vt:lpstr>APPLE CHANCERY</vt:lpstr>
      <vt:lpstr>Aptos</vt:lpstr>
      <vt:lpstr>Arial</vt:lpstr>
      <vt:lpstr>Calibri</vt:lpstr>
      <vt:lpstr>Calibri Light</vt:lpstr>
      <vt:lpstr>Century Schoolbook</vt:lpstr>
      <vt:lpstr>Cooper Black</vt:lpstr>
      <vt:lpstr>Rockwell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Sutherland</dc:creator>
  <cp:lastModifiedBy>Jennifer Sutherland</cp:lastModifiedBy>
  <cp:revision>1309</cp:revision>
  <cp:lastPrinted>2025-01-10T18:51:02Z</cp:lastPrinted>
  <dcterms:created xsi:type="dcterms:W3CDTF">2021-03-04T11:36:24Z</dcterms:created>
  <dcterms:modified xsi:type="dcterms:W3CDTF">2026-02-10T16:47:49Z</dcterms:modified>
</cp:coreProperties>
</file>